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0"/>
  </p:normalViewPr>
  <p:slideViewPr>
    <p:cSldViewPr snapToGrid="0" snapToObjects="1">
      <p:cViewPr>
        <p:scale>
          <a:sx n="90" d="100"/>
          <a:sy n="90" d="100"/>
        </p:scale>
        <p:origin x="64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6D99F-C689-B543-9438-10A81ADEB36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A5750D-F093-B148-8521-BDCCB8D1345F}">
      <dgm:prSet phldrT="[Text]" custT="1"/>
      <dgm:spPr/>
      <dgm:t>
        <a:bodyPr/>
        <a:lstStyle/>
        <a:p>
          <a:r>
            <a:rPr lang="en-US" sz="3200" dirty="0" smtClean="0"/>
            <a:t>ENRON</a:t>
          </a:r>
          <a:endParaRPr lang="en-US" sz="3200" dirty="0"/>
        </a:p>
      </dgm:t>
    </dgm:pt>
    <dgm:pt modelId="{94BDB3CB-D3AF-644B-A60C-89B513459567}" type="parTrans" cxnId="{48CB3DD5-ED4B-694D-A673-3F765E767FCB}">
      <dgm:prSet/>
      <dgm:spPr/>
      <dgm:t>
        <a:bodyPr/>
        <a:lstStyle/>
        <a:p>
          <a:endParaRPr lang="en-US"/>
        </a:p>
      </dgm:t>
    </dgm:pt>
    <dgm:pt modelId="{0C7E1BAE-CA05-6B4F-8271-F102070B8CAA}" type="sibTrans" cxnId="{48CB3DD5-ED4B-694D-A673-3F765E767FCB}">
      <dgm:prSet/>
      <dgm:spPr/>
      <dgm:t>
        <a:bodyPr/>
        <a:lstStyle/>
        <a:p>
          <a:endParaRPr lang="en-US"/>
        </a:p>
      </dgm:t>
    </dgm:pt>
    <dgm:pt modelId="{A36FCD5B-AEDE-3546-A6C7-C607F12E2712}">
      <dgm:prSet phldrT="[Text]" custT="1"/>
      <dgm:spPr/>
      <dgm:t>
        <a:bodyPr/>
        <a:lstStyle/>
        <a:p>
          <a:r>
            <a:rPr lang="en-US" sz="2800" dirty="0" smtClean="0"/>
            <a:t>NEWCO (SPV)</a:t>
          </a:r>
          <a:endParaRPr lang="en-US" sz="2800" dirty="0"/>
        </a:p>
      </dgm:t>
    </dgm:pt>
    <dgm:pt modelId="{067BE2F9-AEDF-4942-8788-3D095D5B6453}" type="parTrans" cxnId="{52C80F5D-3CDD-FD4F-82DD-52091FDE9BC2}">
      <dgm:prSet/>
      <dgm:spPr/>
      <dgm:t>
        <a:bodyPr/>
        <a:lstStyle/>
        <a:p>
          <a:endParaRPr lang="en-US"/>
        </a:p>
      </dgm:t>
    </dgm:pt>
    <dgm:pt modelId="{0735FA33-1F34-B946-BABE-CA6E1B58123D}" type="sibTrans" cxnId="{52C80F5D-3CDD-FD4F-82DD-52091FDE9BC2}">
      <dgm:prSet/>
      <dgm:spPr/>
      <dgm:t>
        <a:bodyPr/>
        <a:lstStyle/>
        <a:p>
          <a:endParaRPr lang="en-US"/>
        </a:p>
      </dgm:t>
    </dgm:pt>
    <dgm:pt modelId="{6F8780F9-60F1-584E-99F4-669A9576A7B3}">
      <dgm:prSet phldrT="[Text]" custT="1"/>
      <dgm:spPr/>
      <dgm:t>
        <a:bodyPr/>
        <a:lstStyle/>
        <a:p>
          <a:r>
            <a:rPr lang="en-US" sz="2800" dirty="0" smtClean="0"/>
            <a:t>BADCO</a:t>
          </a:r>
          <a:endParaRPr lang="en-US" sz="2800" dirty="0"/>
        </a:p>
      </dgm:t>
    </dgm:pt>
    <dgm:pt modelId="{401F0B24-733E-864E-98D8-EA1FE3FCA4BC}" type="parTrans" cxnId="{B5A68E1A-0482-B44A-AE3A-B74FCAB64E1D}">
      <dgm:prSet/>
      <dgm:spPr>
        <a:gradFill rotWithShape="0">
          <a:gsLst>
            <a:gs pos="77695">
              <a:srgbClr val="92D050"/>
            </a:gs>
            <a:gs pos="77390">
              <a:srgbClr val="B7D198"/>
            </a:gs>
            <a:gs pos="76781">
              <a:srgbClr val="B7D198"/>
            </a:gs>
            <a:gs pos="75562">
              <a:srgbClr val="B7D198"/>
            </a:gs>
            <a:gs pos="73125">
              <a:srgbClr val="B8D199"/>
            </a:gs>
            <a:gs pos="68250">
              <a:srgbClr val="B9D29B"/>
            </a:gs>
            <a:gs pos="58500">
              <a:srgbClr val="BBD49E"/>
            </a:gs>
            <a:gs pos="39000">
              <a:srgbClr val="C0D8A4"/>
            </a:gs>
            <a:gs pos="0">
              <a:srgbClr val="92D050"/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6EC6DA35-7C05-2145-87B8-FED025A3CC24}" type="sibTrans" cxnId="{B5A68E1A-0482-B44A-AE3A-B74FCAB64E1D}">
      <dgm:prSet/>
      <dgm:spPr/>
      <dgm:t>
        <a:bodyPr/>
        <a:lstStyle/>
        <a:p>
          <a:endParaRPr lang="en-US"/>
        </a:p>
      </dgm:t>
    </dgm:pt>
    <dgm:pt modelId="{586D8873-6FEB-824C-ABE8-C13ED8327E03}" type="pres">
      <dgm:prSet presAssocID="{BFB6D99F-C689-B543-9438-10A81ADEB3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739380-009E-D743-9775-C94035BADF5C}" type="pres">
      <dgm:prSet presAssocID="{66A5750D-F093-B148-8521-BDCCB8D1345F}" presName="centerShape" presStyleLbl="node0" presStyleIdx="0" presStyleCnt="1"/>
      <dgm:spPr/>
      <dgm:t>
        <a:bodyPr/>
        <a:lstStyle/>
        <a:p>
          <a:endParaRPr lang="en-US"/>
        </a:p>
      </dgm:t>
    </dgm:pt>
    <dgm:pt modelId="{85F0D7AF-5971-6E48-BD41-323253BE7BFD}" type="pres">
      <dgm:prSet presAssocID="{067BE2F9-AEDF-4942-8788-3D095D5B6453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F9F3D1F8-02AE-5141-BBD3-3A508280EA56}" type="pres">
      <dgm:prSet presAssocID="{A36FCD5B-AEDE-3546-A6C7-C607F12E271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99026-0618-1445-AE9F-297E8D2D7A43}" type="pres">
      <dgm:prSet presAssocID="{401F0B24-733E-864E-98D8-EA1FE3FCA4BC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39DBC305-8189-574A-BB36-52E088ECF1F8}" type="pres">
      <dgm:prSet presAssocID="{6F8780F9-60F1-584E-99F4-669A9576A7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01ABA6-84AC-CB49-A281-33119A293058}" type="presOf" srcId="{401F0B24-733E-864E-98D8-EA1FE3FCA4BC}" destId="{E2599026-0618-1445-AE9F-297E8D2D7A43}" srcOrd="0" destOrd="0" presId="urn:microsoft.com/office/officeart/2005/8/layout/radial4"/>
    <dgm:cxn modelId="{DF8B2F14-7366-0148-89F1-E21B2FF4E1D5}" type="presOf" srcId="{A36FCD5B-AEDE-3546-A6C7-C607F12E2712}" destId="{F9F3D1F8-02AE-5141-BBD3-3A508280EA56}" srcOrd="0" destOrd="0" presId="urn:microsoft.com/office/officeart/2005/8/layout/radial4"/>
    <dgm:cxn modelId="{C34C21E6-74FE-7748-9E83-87B94B6C08C5}" type="presOf" srcId="{66A5750D-F093-B148-8521-BDCCB8D1345F}" destId="{37739380-009E-D743-9775-C94035BADF5C}" srcOrd="0" destOrd="0" presId="urn:microsoft.com/office/officeart/2005/8/layout/radial4"/>
    <dgm:cxn modelId="{B5A68E1A-0482-B44A-AE3A-B74FCAB64E1D}" srcId="{66A5750D-F093-B148-8521-BDCCB8D1345F}" destId="{6F8780F9-60F1-584E-99F4-669A9576A7B3}" srcOrd="1" destOrd="0" parTransId="{401F0B24-733E-864E-98D8-EA1FE3FCA4BC}" sibTransId="{6EC6DA35-7C05-2145-87B8-FED025A3CC24}"/>
    <dgm:cxn modelId="{48CB3DD5-ED4B-694D-A673-3F765E767FCB}" srcId="{BFB6D99F-C689-B543-9438-10A81ADEB36F}" destId="{66A5750D-F093-B148-8521-BDCCB8D1345F}" srcOrd="0" destOrd="0" parTransId="{94BDB3CB-D3AF-644B-A60C-89B513459567}" sibTransId="{0C7E1BAE-CA05-6B4F-8271-F102070B8CAA}"/>
    <dgm:cxn modelId="{D8DF091B-4B96-584E-8F42-4E0E3FFC97D9}" type="presOf" srcId="{067BE2F9-AEDF-4942-8788-3D095D5B6453}" destId="{85F0D7AF-5971-6E48-BD41-323253BE7BFD}" srcOrd="0" destOrd="0" presId="urn:microsoft.com/office/officeart/2005/8/layout/radial4"/>
    <dgm:cxn modelId="{52C80F5D-3CDD-FD4F-82DD-52091FDE9BC2}" srcId="{66A5750D-F093-B148-8521-BDCCB8D1345F}" destId="{A36FCD5B-AEDE-3546-A6C7-C607F12E2712}" srcOrd="0" destOrd="0" parTransId="{067BE2F9-AEDF-4942-8788-3D095D5B6453}" sibTransId="{0735FA33-1F34-B946-BABE-CA6E1B58123D}"/>
    <dgm:cxn modelId="{D76E5494-88A9-6E44-800D-808E0EEED7EB}" type="presOf" srcId="{6F8780F9-60F1-584E-99F4-669A9576A7B3}" destId="{39DBC305-8189-574A-BB36-52E088ECF1F8}" srcOrd="0" destOrd="0" presId="urn:microsoft.com/office/officeart/2005/8/layout/radial4"/>
    <dgm:cxn modelId="{75C3A614-7D5A-7E42-A5F2-87BC3E5ECF1A}" type="presOf" srcId="{BFB6D99F-C689-B543-9438-10A81ADEB36F}" destId="{586D8873-6FEB-824C-ABE8-C13ED8327E03}" srcOrd="0" destOrd="0" presId="urn:microsoft.com/office/officeart/2005/8/layout/radial4"/>
    <dgm:cxn modelId="{2CC20E0F-B48E-BE4B-B209-5E6A040473B8}" type="presParOf" srcId="{586D8873-6FEB-824C-ABE8-C13ED8327E03}" destId="{37739380-009E-D743-9775-C94035BADF5C}" srcOrd="0" destOrd="0" presId="urn:microsoft.com/office/officeart/2005/8/layout/radial4"/>
    <dgm:cxn modelId="{DBD7DFC6-CE64-B94D-B3B7-C179D7B29B6E}" type="presParOf" srcId="{586D8873-6FEB-824C-ABE8-C13ED8327E03}" destId="{85F0D7AF-5971-6E48-BD41-323253BE7BFD}" srcOrd="1" destOrd="0" presId="urn:microsoft.com/office/officeart/2005/8/layout/radial4"/>
    <dgm:cxn modelId="{B74A830D-5BDD-1748-9D47-D70323D476C6}" type="presParOf" srcId="{586D8873-6FEB-824C-ABE8-C13ED8327E03}" destId="{F9F3D1F8-02AE-5141-BBD3-3A508280EA56}" srcOrd="2" destOrd="0" presId="urn:microsoft.com/office/officeart/2005/8/layout/radial4"/>
    <dgm:cxn modelId="{4550614C-D5B9-254E-9A32-23646D808B66}" type="presParOf" srcId="{586D8873-6FEB-824C-ABE8-C13ED8327E03}" destId="{E2599026-0618-1445-AE9F-297E8D2D7A43}" srcOrd="3" destOrd="0" presId="urn:microsoft.com/office/officeart/2005/8/layout/radial4"/>
    <dgm:cxn modelId="{D8F8F834-2A36-894F-85E8-5468F3E13840}" type="presParOf" srcId="{586D8873-6FEB-824C-ABE8-C13ED8327E03}" destId="{39DBC305-8189-574A-BB36-52E088ECF1F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39380-009E-D743-9775-C94035BADF5C}">
      <dsp:nvSpPr>
        <dsp:cNvPr id="0" name=""/>
        <dsp:cNvSpPr/>
      </dsp:nvSpPr>
      <dsp:spPr>
        <a:xfrm>
          <a:off x="2047732" y="1194980"/>
          <a:ext cx="1695735" cy="16957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ENRON</a:t>
          </a:r>
          <a:endParaRPr lang="en-US" sz="3200" kern="1200" dirty="0"/>
        </a:p>
      </dsp:txBody>
      <dsp:txXfrm>
        <a:off x="2296067" y="1443315"/>
        <a:ext cx="1199065" cy="1199065"/>
      </dsp:txXfrm>
    </dsp:sp>
    <dsp:sp modelId="{85F0D7AF-5971-6E48-BD41-323253BE7BFD}">
      <dsp:nvSpPr>
        <dsp:cNvPr id="0" name=""/>
        <dsp:cNvSpPr/>
      </dsp:nvSpPr>
      <dsp:spPr>
        <a:xfrm rot="12900000">
          <a:off x="766264" y="834991"/>
          <a:ext cx="1498877" cy="4832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3D1F8-02AE-5141-BBD3-3A508280EA56}">
      <dsp:nvSpPr>
        <dsp:cNvPr id="0" name=""/>
        <dsp:cNvSpPr/>
      </dsp:nvSpPr>
      <dsp:spPr>
        <a:xfrm>
          <a:off x="96324" y="2394"/>
          <a:ext cx="1610948" cy="1288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NEWCO (SPV)</a:t>
          </a:r>
          <a:endParaRPr lang="en-US" sz="2800" kern="1200" dirty="0"/>
        </a:p>
      </dsp:txBody>
      <dsp:txXfrm>
        <a:off x="134070" y="40140"/>
        <a:ext cx="1535456" cy="1213267"/>
      </dsp:txXfrm>
    </dsp:sp>
    <dsp:sp modelId="{E2599026-0618-1445-AE9F-297E8D2D7A43}">
      <dsp:nvSpPr>
        <dsp:cNvPr id="0" name=""/>
        <dsp:cNvSpPr/>
      </dsp:nvSpPr>
      <dsp:spPr>
        <a:xfrm rot="19500000">
          <a:off x="3526058" y="834991"/>
          <a:ext cx="1498877" cy="4832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77695">
              <a:srgbClr val="92D050"/>
            </a:gs>
            <a:gs pos="77390">
              <a:srgbClr val="B7D198"/>
            </a:gs>
            <a:gs pos="76781">
              <a:srgbClr val="B7D198"/>
            </a:gs>
            <a:gs pos="75562">
              <a:srgbClr val="B7D198"/>
            </a:gs>
            <a:gs pos="73125">
              <a:srgbClr val="B8D199"/>
            </a:gs>
            <a:gs pos="68250">
              <a:srgbClr val="B9D29B"/>
            </a:gs>
            <a:gs pos="58500">
              <a:srgbClr val="BBD49E"/>
            </a:gs>
            <a:gs pos="39000">
              <a:srgbClr val="C0D8A4"/>
            </a:gs>
            <a:gs pos="0">
              <a:srgbClr val="92D050"/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BC305-8189-574A-BB36-52E088ECF1F8}">
      <dsp:nvSpPr>
        <dsp:cNvPr id="0" name=""/>
        <dsp:cNvSpPr/>
      </dsp:nvSpPr>
      <dsp:spPr>
        <a:xfrm>
          <a:off x="4083926" y="2394"/>
          <a:ext cx="1610948" cy="1288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BADCO</a:t>
          </a:r>
          <a:endParaRPr lang="en-US" sz="2800" kern="1200" dirty="0"/>
        </a:p>
      </dsp:txBody>
      <dsp:txXfrm>
        <a:off x="4121672" y="40140"/>
        <a:ext cx="1535456" cy="1213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90ED-9F20-654F-8558-E8A43B440BB6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351E-2D7D-1246-BAE2-CF972F065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3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1351E-2D7D-1246-BAE2-CF972F0658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4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Forensic Finance: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ENRON and Others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Author: Stephen A. Ross</a:t>
            </a:r>
          </a:p>
          <a:p>
            <a:r>
              <a:rPr lang="en-US" dirty="0" err="1" smtClean="0"/>
              <a:t>Presentator</a:t>
            </a:r>
            <a:r>
              <a:rPr lang="en-US" dirty="0" smtClean="0"/>
              <a:t>: </a:t>
            </a:r>
            <a:r>
              <a:rPr lang="en-US" dirty="0" err="1" smtClean="0"/>
              <a:t>Rujing</a:t>
            </a:r>
            <a:r>
              <a:rPr lang="en-US" dirty="0" smtClean="0"/>
              <a:t> JIA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4049" y="196390"/>
            <a:ext cx="7083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Topic: Risk Management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4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Incentives between management and the board</a:t>
            </a:r>
          </a:p>
          <a:p>
            <a:r>
              <a:rPr lang="en-US" sz="2400" dirty="0" smtClean="0"/>
              <a:t>Three approaches:</a:t>
            </a:r>
          </a:p>
          <a:p>
            <a:r>
              <a:rPr lang="en-US" sz="2400" dirty="0" smtClean="0"/>
              <a:t>1) Monitor the managers: external audit + internal</a:t>
            </a:r>
          </a:p>
          <a:p>
            <a:r>
              <a:rPr lang="en-US" sz="2400" dirty="0" smtClean="0"/>
              <a:t>2) Align the incentives: no mixed signals</a:t>
            </a:r>
          </a:p>
          <a:p>
            <a:r>
              <a:rPr lang="en-US" sz="2400" dirty="0" smtClean="0"/>
              <a:t>Permit SPV structuring with management having stake in SPV. NO!</a:t>
            </a:r>
          </a:p>
          <a:p>
            <a:r>
              <a:rPr lang="en-US" sz="2400" dirty="0" smtClean="0"/>
              <a:t>3) Control the managers</a:t>
            </a:r>
          </a:p>
          <a:p>
            <a:r>
              <a:rPr lang="en-US" sz="2400" dirty="0" smtClean="0"/>
              <a:t>ENRON: a board dependent on management</a:t>
            </a:r>
          </a:p>
          <a:p>
            <a:r>
              <a:rPr lang="en-US" sz="2400" dirty="0" smtClean="0"/>
              <a:t>Preponderance of independent directors?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Solution: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Market for corporate control</a:t>
            </a:r>
          </a:p>
          <a:p>
            <a:r>
              <a:rPr lang="en-US" sz="2400" dirty="0" smtClean="0"/>
              <a:t>Assess the vulnerabilities of ventures</a:t>
            </a:r>
          </a:p>
          <a:p>
            <a:r>
              <a:rPr lang="en-US" sz="2400" dirty="0" smtClean="0"/>
              <a:t>Costly</a:t>
            </a:r>
          </a:p>
          <a:p>
            <a:r>
              <a:rPr lang="en-US" sz="2400" dirty="0" smtClean="0"/>
              <a:t>Structured in haste</a:t>
            </a: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2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Sarbanes-Oxley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094195" cy="3880773"/>
          </a:xfrm>
        </p:spPr>
        <p:txBody>
          <a:bodyPr/>
          <a:lstStyle/>
          <a:p>
            <a:r>
              <a:rPr lang="en-US" sz="2400" dirty="0"/>
              <a:t>P</a:t>
            </a:r>
            <a:r>
              <a:rPr lang="en-US" sz="2400" dirty="0" smtClean="0"/>
              <a:t>rotect </a:t>
            </a:r>
            <a:r>
              <a:rPr lang="en-US" sz="2400" dirty="0"/>
              <a:t>investors from the possibility of fraudulent accounting activities by </a:t>
            </a:r>
            <a:r>
              <a:rPr lang="en-US" sz="2400" dirty="0" smtClean="0"/>
              <a:t>corporations</a:t>
            </a:r>
          </a:p>
          <a:p>
            <a:r>
              <a:rPr lang="en-US" sz="2400" dirty="0" smtClean="0"/>
              <a:t>Accounting oversight board</a:t>
            </a:r>
          </a:p>
          <a:p>
            <a:r>
              <a:rPr lang="en-US" sz="2400" dirty="0" smtClean="0"/>
              <a:t>Prohibit a wide range of services offered by auditing firms: </a:t>
            </a:r>
          </a:p>
          <a:p>
            <a:r>
              <a:rPr lang="en-US" sz="2400" dirty="0" smtClean="0"/>
              <a:t>To make sure not closely correlated with the firm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17" y="0"/>
            <a:ext cx="2462245" cy="24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Sarbanes-Oxley </a:t>
            </a:r>
            <a:r>
              <a:rPr lang="en-US" dirty="0" smtClean="0"/>
              <a:t>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255560" cy="3880773"/>
          </a:xfrm>
        </p:spPr>
        <p:txBody>
          <a:bodyPr/>
          <a:lstStyle/>
          <a:p>
            <a:r>
              <a:rPr lang="en-US" sz="2400" dirty="0"/>
              <a:t>Uncertainty and increased liability leading to higher audit </a:t>
            </a:r>
            <a:r>
              <a:rPr lang="en-US" sz="2400" dirty="0" smtClean="0"/>
              <a:t>fees</a:t>
            </a:r>
          </a:p>
          <a:p>
            <a:r>
              <a:rPr lang="en-US" sz="2400" dirty="0" smtClean="0"/>
              <a:t>Lead </a:t>
            </a:r>
            <a:r>
              <a:rPr lang="en-US" sz="2400" dirty="0"/>
              <a:t>to higher costs =&gt; bigger barrier of entrance</a:t>
            </a:r>
          </a:p>
          <a:p>
            <a:r>
              <a:rPr lang="en-US" sz="2400" dirty="0" smtClean="0"/>
              <a:t>Efficiency or independence and accountability</a:t>
            </a:r>
          </a:p>
          <a:p>
            <a:r>
              <a:rPr lang="en-US" sz="2400" dirty="0" smtClean="0"/>
              <a:t>More power to firm being audited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77334" y="4168459"/>
            <a:ext cx="4366886" cy="2456373"/>
            <a:chOff x="890494" y="4186388"/>
            <a:chExt cx="4366886" cy="2456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494" y="4186388"/>
              <a:ext cx="4366886" cy="2456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77060" y="5041613"/>
              <a:ext cx="37785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Accounting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64910" y="4182860"/>
            <a:ext cx="3774854" cy="2456373"/>
            <a:chOff x="6078070" y="4200789"/>
            <a:chExt cx="3774854" cy="2456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8070" y="4200789"/>
              <a:ext cx="3774854" cy="24563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78070" y="5118032"/>
              <a:ext cx="355578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Consulting</a:t>
              </a:r>
              <a:endPara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49371" y="5734593"/>
            <a:ext cx="2207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$5 or $6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5833" y="5782210"/>
            <a:ext cx="2810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$20 or $22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Ross’s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regulations establish further barriers and raise overall cost</a:t>
            </a:r>
          </a:p>
          <a:p>
            <a:r>
              <a:rPr lang="en-US" sz="2400" dirty="0" smtClean="0"/>
              <a:t>Enhanced liability makes accountants no longer opine</a:t>
            </a:r>
          </a:p>
          <a:p>
            <a:r>
              <a:rPr lang="en-US" sz="2400" dirty="0" smtClean="0"/>
              <a:t>Resulting in seeking out ”safe harbors”</a:t>
            </a:r>
          </a:p>
          <a:p>
            <a:r>
              <a:rPr lang="en-US" sz="2400" dirty="0" smtClean="0"/>
              <a:t>Standards =&gt; regulations and statutes</a:t>
            </a:r>
          </a:p>
          <a:p>
            <a:r>
              <a:rPr lang="en-US" sz="2400" dirty="0" smtClean="0"/>
              <a:t>Related to the political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Ross’s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Dramatic incidents are the main engine for regulatory and legal changes in the market.</a:t>
            </a:r>
          </a:p>
          <a:p>
            <a:r>
              <a:rPr lang="en-US" sz="2400" dirty="0" smtClean="0"/>
              <a:t>How exceptional are the failures?</a:t>
            </a:r>
          </a:p>
          <a:p>
            <a:r>
              <a:rPr lang="en-US" sz="2400" dirty="0" smtClean="0"/>
              <a:t>How well does the market system work?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55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Special stance</a:t>
            </a:r>
          </a:p>
          <a:p>
            <a:r>
              <a:rPr lang="en-US" sz="2400" dirty="0" smtClean="0"/>
              <a:t>Are </a:t>
            </a:r>
            <a:r>
              <a:rPr lang="en-US" sz="2400" dirty="0" smtClean="0"/>
              <a:t>the three cases really similar?</a:t>
            </a:r>
          </a:p>
          <a:p>
            <a:r>
              <a:rPr lang="en-US" sz="2400" dirty="0" smtClean="0"/>
              <a:t>Standards or Regulations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Ross, S. A. (2002). Forensic Finance: ENRON and others. </a:t>
            </a:r>
            <a:r>
              <a:rPr lang="en-US" sz="2400" i="1" dirty="0" err="1"/>
              <a:t>Rivista</a:t>
            </a:r>
            <a:r>
              <a:rPr lang="en-US" sz="2400" i="1" dirty="0"/>
              <a:t> Di </a:t>
            </a:r>
            <a:r>
              <a:rPr lang="en-US" sz="2400" i="1" dirty="0" err="1"/>
              <a:t>Politica</a:t>
            </a:r>
            <a:r>
              <a:rPr lang="en-US" sz="2400" i="1" dirty="0"/>
              <a:t> </a:t>
            </a:r>
            <a:r>
              <a:rPr lang="en-US" sz="2400" i="1" dirty="0" err="1"/>
              <a:t>Economica</a:t>
            </a:r>
            <a:r>
              <a:rPr lang="en-US" sz="2400" dirty="0"/>
              <a:t>, </a:t>
            </a:r>
            <a:r>
              <a:rPr lang="en-US" sz="2400" i="1" dirty="0"/>
              <a:t>92</a:t>
            </a:r>
            <a:r>
              <a:rPr lang="en-US" sz="2400" dirty="0"/>
              <a:t>(11/12), 9-28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INTERNATIONAL SWAPS AND DERIVATIVES ASSOCIATION (ISDA) «17th Annual General Meeting», Berlin, 17 April 2002, Financial Engineering News, n. 26, June-July, </a:t>
            </a:r>
            <a:r>
              <a:rPr lang="en-US" sz="2400" dirty="0" smtClean="0"/>
              <a:t>2002</a:t>
            </a:r>
          </a:p>
          <a:p>
            <a:r>
              <a:rPr lang="en-US" sz="2400" dirty="0"/>
              <a:t>PARTNOY F., «Testimony at the Hearings before the United States Senate Committee on Governmental Affairs», Financial Engineering News, n. 26, June-July </a:t>
            </a:r>
            <a:r>
              <a:rPr lang="en-US" sz="2400" dirty="0" smtClean="0"/>
              <a:t>2002</a:t>
            </a:r>
          </a:p>
          <a:p>
            <a:r>
              <a:rPr lang="en-US" sz="2400" dirty="0"/>
              <a:t>The New York Times, October 3, 2002</a:t>
            </a:r>
            <a:endParaRPr lang="en-US" sz="2400" dirty="0" smtClean="0"/>
          </a:p>
          <a:p>
            <a:r>
              <a:rPr lang="en-US" sz="2400" dirty="0"/>
              <a:t>Ross, S. A. (1972). </a:t>
            </a:r>
            <a:r>
              <a:rPr lang="en-US" sz="2400" i="1" dirty="0"/>
              <a:t>On the Economic Theory of Agency: The Principle of Similarity</a:t>
            </a:r>
            <a:r>
              <a:rPr lang="en-US" sz="2400" dirty="0"/>
              <a:t>. University of Pennsylvania, Department of Economics.</a:t>
            </a:r>
          </a:p>
        </p:txBody>
      </p:sp>
    </p:spTree>
    <p:extLst>
      <p:ext uri="{BB962C8B-B14F-4D97-AF65-F5344CB8AC3E}">
        <p14:creationId xmlns:p14="http://schemas.microsoft.com/office/powerpoint/2010/main" val="106650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forensic finance?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field that combines criminal investigation skills with financial auditing skills to identify financial criminal activity coming from within or outside of an organization. 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432"/>
          <a:stretch/>
        </p:blipFill>
        <p:spPr>
          <a:xfrm>
            <a:off x="2054668" y="3738656"/>
            <a:ext cx="5842000" cy="271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Stephen A. 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Arbitrage Pricing Theory</a:t>
            </a:r>
          </a:p>
          <a:p>
            <a:r>
              <a:rPr lang="en-US" sz="2400" dirty="0" smtClean="0"/>
              <a:t>Theory of Agency</a:t>
            </a:r>
          </a:p>
          <a:p>
            <a:r>
              <a:rPr lang="en-US" sz="2400" dirty="0" smtClean="0"/>
              <a:t>Risk-neutral Pricing </a:t>
            </a:r>
          </a:p>
          <a:p>
            <a:r>
              <a:rPr lang="en-US" sz="2400" dirty="0" smtClean="0"/>
              <a:t>Term Structure Model</a:t>
            </a:r>
          </a:p>
          <a:p>
            <a:r>
              <a:rPr lang="en-US" sz="2400" dirty="0" smtClean="0"/>
              <a:t>Binomial Option Pricing Model: Cox-Ross-Rubinstein Model</a:t>
            </a:r>
          </a:p>
          <a:p>
            <a:r>
              <a:rPr lang="en-US" sz="2400" dirty="0" smtClean="0"/>
              <a:t>Interest Rate Dynamics: Cox-Ingersoll-Ross Model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324" y="0"/>
            <a:ext cx="2474996" cy="37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Metalgesellschaft</a:t>
            </a:r>
            <a:r>
              <a:rPr lang="en-US" dirty="0" smtClean="0"/>
              <a:t> (MG)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34916"/>
            <a:ext cx="8776383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Backwardation oil market (before 1990, 70% time)</a:t>
            </a:r>
          </a:p>
          <a:p>
            <a:r>
              <a:rPr lang="en-US" sz="2400" dirty="0" smtClean="0"/>
              <a:t>Trading strategy: </a:t>
            </a:r>
          </a:p>
          <a:p>
            <a:r>
              <a:rPr lang="en-US" sz="2400" dirty="0" smtClean="0"/>
              <a:t>1) short long-term forward contracts on oil and petroleum with embedded options;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2) long short-term future contracts</a:t>
            </a:r>
          </a:p>
          <a:p>
            <a:r>
              <a:rPr lang="en-US" sz="2400" dirty="0" smtClean="0"/>
              <a:t>1992 market turned to </a:t>
            </a:r>
            <a:r>
              <a:rPr lang="en-US" sz="2400" dirty="0" err="1" smtClean="0"/>
              <a:t>contango</a:t>
            </a:r>
            <a:r>
              <a:rPr lang="en-US" sz="2400" dirty="0" smtClean="0"/>
              <a:t>                 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8259096" y="1699068"/>
            <a:ext cx="2389239" cy="120772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stack and roll hedge</a:t>
            </a:r>
          </a:p>
        </p:txBody>
      </p:sp>
    </p:spTree>
    <p:extLst>
      <p:ext uri="{BB962C8B-B14F-4D97-AF65-F5344CB8AC3E}">
        <p14:creationId xmlns:p14="http://schemas.microsoft.com/office/powerpoint/2010/main" val="5452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Metalgesellschaft</a:t>
            </a:r>
            <a:r>
              <a:rPr lang="en-US" dirty="0"/>
              <a:t> (MG)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Blind allegiance to the sticking but flawed theory</a:t>
            </a:r>
          </a:p>
          <a:p>
            <a:r>
              <a:rPr lang="en-US" sz="2400" dirty="0" err="1" smtClean="0"/>
              <a:t>Unexpectations</a:t>
            </a:r>
            <a:r>
              <a:rPr lang="en-US" sz="2400" dirty="0" smtClean="0"/>
              <a:t> happened: hedge is riskier</a:t>
            </a:r>
          </a:p>
          <a:p>
            <a:r>
              <a:rPr lang="en-US" sz="2400" dirty="0" smtClean="0"/>
              <a:t>Efficient market with narrowed spreads</a:t>
            </a:r>
          </a:p>
          <a:p>
            <a:r>
              <a:rPr lang="en-US" sz="2400" dirty="0" smtClean="0"/>
              <a:t>Big dollars attract big attention</a:t>
            </a:r>
          </a:p>
          <a:p>
            <a:r>
              <a:rPr lang="en-US" sz="2400" dirty="0" smtClean="0"/>
              <a:t>Disability in paying its liquid market debts with illiquid assets</a:t>
            </a:r>
          </a:p>
          <a:p>
            <a:r>
              <a:rPr lang="en-US" sz="2400" dirty="0" smtClean="0"/>
              <a:t>Complexity of business </a:t>
            </a:r>
          </a:p>
          <a:p>
            <a:r>
              <a:rPr lang="en-US" sz="2400" dirty="0" smtClean="0"/>
              <a:t>Agency Costs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 Funds- LTCM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Founded in 1993 by Nobel Prize-wining economists</a:t>
            </a:r>
          </a:p>
          <a:p>
            <a:r>
              <a:rPr lang="en-US" sz="2400" dirty="0" smtClean="0"/>
              <a:t>Arbitrage on the mispriced but equivalent positions</a:t>
            </a:r>
          </a:p>
          <a:p>
            <a:r>
              <a:rPr lang="en-US" sz="2400" dirty="0" smtClean="0"/>
              <a:t>Highly leveraged (25:1)</a:t>
            </a:r>
          </a:p>
          <a:p>
            <a:r>
              <a:rPr lang="en-US" sz="2400" dirty="0" smtClean="0"/>
              <a:t>Financial crisis in Russia (default on government bonds)</a:t>
            </a:r>
          </a:p>
          <a:p>
            <a:r>
              <a:rPr lang="en-US" sz="2400" dirty="0" smtClean="0"/>
              <a:t>Flight to quality; spreads widen</a:t>
            </a:r>
          </a:p>
          <a:p>
            <a:r>
              <a:rPr lang="en-US" sz="2400" dirty="0" smtClean="0"/>
              <a:t>Bailed out by Federal Reserve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8377532" y="1489683"/>
            <a:ext cx="2671482" cy="11116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Convergence Trading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2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Hedge Funds- LTCM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Complexity of business: opacity hedge fund </a:t>
            </a:r>
          </a:p>
          <a:p>
            <a:r>
              <a:rPr lang="en-US" sz="2400" dirty="0" smtClean="0"/>
              <a:t>Agency costs</a:t>
            </a:r>
          </a:p>
          <a:p>
            <a:r>
              <a:rPr lang="en-US" sz="2400" dirty="0" smtClean="0"/>
              <a:t>New Lesson: big leverage is dangerous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Acquire business in bilateral but not well established trading markets</a:t>
            </a:r>
          </a:p>
          <a:p>
            <a:r>
              <a:rPr lang="en-US" sz="2400" dirty="0" smtClean="0"/>
              <a:t>Using offshore special purpose vehicles(SPV)</a:t>
            </a:r>
          </a:p>
          <a:p>
            <a:r>
              <a:rPr lang="en-US" sz="2400" dirty="0" smtClean="0"/>
              <a:t>Aggressive accounting techniques</a:t>
            </a:r>
          </a:p>
          <a:p>
            <a:r>
              <a:rPr lang="en-US" sz="2400" dirty="0" smtClean="0"/>
              <a:t>US stock market collapsed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98775" y="3684495"/>
            <a:ext cx="5952566" cy="3173505"/>
            <a:chOff x="5074023" y="3675530"/>
            <a:chExt cx="5791200" cy="2893110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208547100"/>
                </p:ext>
              </p:extLst>
            </p:nvPr>
          </p:nvGraphicFramePr>
          <p:xfrm>
            <a:off x="5074023" y="3675530"/>
            <a:ext cx="5791200" cy="28931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ight Arrow 6"/>
            <p:cNvSpPr/>
            <p:nvPr/>
          </p:nvSpPr>
          <p:spPr>
            <a:xfrm rot="10800000" flipV="1">
              <a:off x="7243482" y="4055212"/>
              <a:ext cx="1114270" cy="3475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5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“In a crisis of both liquidity and confidence, complexity is an enemy of the firm.” ---Stephen A. Ross</a:t>
            </a:r>
          </a:p>
          <a:p>
            <a:r>
              <a:rPr lang="en-US" sz="2400" dirty="0" smtClean="0"/>
              <a:t>Financing SPV with ENRON stock</a:t>
            </a:r>
          </a:p>
          <a:p>
            <a:r>
              <a:rPr lang="en-US" sz="2400" dirty="0" smtClean="0"/>
              <a:t>Agency Costs</a:t>
            </a:r>
          </a:p>
        </p:txBody>
      </p:sp>
    </p:spTree>
    <p:extLst>
      <p:ext uri="{BB962C8B-B14F-4D97-AF65-F5344CB8AC3E}">
        <p14:creationId xmlns:p14="http://schemas.microsoft.com/office/powerpoint/2010/main" val="11662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4541</TotalTime>
  <Words>545</Words>
  <Application>Microsoft Macintosh PowerPoint</Application>
  <PresentationFormat>Widescreen</PresentationFormat>
  <Paragraphs>103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Trebuchet MS</vt:lpstr>
      <vt:lpstr>Wingdings 3</vt:lpstr>
      <vt:lpstr>Arial</vt:lpstr>
      <vt:lpstr>Facet</vt:lpstr>
      <vt:lpstr>Forensic Finance: ENRON and Others</vt:lpstr>
      <vt:lpstr>What is forensic finance?</vt:lpstr>
      <vt:lpstr>Stephen A. Ross</vt:lpstr>
      <vt:lpstr>Metalgesellschaft (MG)</vt:lpstr>
      <vt:lpstr>Metalgesellschaft (MG)</vt:lpstr>
      <vt:lpstr>Hedge Funds- LTCM</vt:lpstr>
      <vt:lpstr>Hedge Funds- LTCM</vt:lpstr>
      <vt:lpstr>ENRON</vt:lpstr>
      <vt:lpstr>ENRON</vt:lpstr>
      <vt:lpstr>Agency Costs</vt:lpstr>
      <vt:lpstr>Ultimate Solution: Regulation</vt:lpstr>
      <vt:lpstr>Sarbanes-Oxley Bill</vt:lpstr>
      <vt:lpstr>Sarbanes-Oxley Bill</vt:lpstr>
      <vt:lpstr>Ross’s Conclusion</vt:lpstr>
      <vt:lpstr>Ross’s Conclusion</vt:lpstr>
      <vt:lpstr>Personal Insights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Finance: ENRON and Others</dc:title>
  <dc:creator>Microsoft Office User</dc:creator>
  <cp:lastModifiedBy>Microsoft Office User</cp:lastModifiedBy>
  <cp:revision>63</cp:revision>
  <dcterms:created xsi:type="dcterms:W3CDTF">2017-09-18T01:15:17Z</dcterms:created>
  <dcterms:modified xsi:type="dcterms:W3CDTF">2017-09-22T00:04:06Z</dcterms:modified>
</cp:coreProperties>
</file>